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  <p:sldId id="268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141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4029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443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385201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3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100757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462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21907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610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8682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810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2525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110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992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075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4548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69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756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385454" y="3301695"/>
            <a:ext cx="568036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3600" b="1" dirty="0" smtClean="0">
                <a:solidFill>
                  <a:srgbClr val="004D2B"/>
                </a:solidFill>
              </a:rPr>
              <a:t>CUENTA PÚBLICA  2025</a:t>
            </a:r>
            <a:endParaRPr sz="3600" b="1" dirty="0">
              <a:solidFill>
                <a:srgbClr val="004D2B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072639" y="3890091"/>
            <a:ext cx="574686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 sz="2000">
                <a:solidFill>
                  <a:srgbClr val="5A5A5A"/>
                </a:solidFill>
              </a:defRPr>
            </a:pPr>
            <a:r>
              <a:rPr lang="es-ES" dirty="0" smtClean="0"/>
              <a:t>Colegio San Pío de Talagante</a:t>
            </a:r>
            <a:endParaRPr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2639" y="871520"/>
            <a:ext cx="3712000" cy="20880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14400" y="2237839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 dirty="0" err="1">
                <a:solidFill>
                  <a:srgbClr val="004D2B"/>
                </a:solidFill>
              </a:rPr>
              <a:t>Principales</a:t>
            </a:r>
            <a:r>
              <a:rPr sz="2800" b="1" dirty="0">
                <a:solidFill>
                  <a:srgbClr val="004D2B"/>
                </a:solidFill>
              </a:rPr>
              <a:t> </a:t>
            </a:r>
            <a:r>
              <a:rPr sz="2800" b="1" dirty="0" err="1">
                <a:solidFill>
                  <a:srgbClr val="004D2B"/>
                </a:solidFill>
              </a:rPr>
              <a:t>Gastos</a:t>
            </a:r>
            <a:endParaRPr sz="2800" b="1" dirty="0">
              <a:solidFill>
                <a:srgbClr val="004D2B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14400" y="3152239"/>
            <a:ext cx="694944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 sz="2000">
                <a:solidFill>
                  <a:srgbClr val="5A5A5A"/>
                </a:solidFill>
              </a:defRPr>
            </a:pPr>
            <a:r>
              <a:rPr dirty="0" err="1"/>
              <a:t>Remuneraciones</a:t>
            </a:r>
            <a:r>
              <a:rPr dirty="0"/>
              <a:t> del personal.</a:t>
            </a:r>
          </a:p>
          <a:p>
            <a:pPr marL="342900" indent="-342900">
              <a:buFont typeface="Arial" panose="020B0604020202020204" pitchFamily="34" charset="0"/>
              <a:buChar char="•"/>
              <a:defRPr sz="2000">
                <a:solidFill>
                  <a:srgbClr val="5A5A5A"/>
                </a:solidFill>
              </a:defRPr>
            </a:pPr>
            <a:r>
              <a:rPr dirty="0" err="1"/>
              <a:t>Gastos</a:t>
            </a:r>
            <a:r>
              <a:rPr dirty="0"/>
              <a:t> </a:t>
            </a:r>
            <a:r>
              <a:rPr dirty="0" err="1"/>
              <a:t>operacionales</a:t>
            </a:r>
            <a:r>
              <a:rPr dirty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  <a:defRPr sz="2000">
                <a:solidFill>
                  <a:srgbClr val="5A5A5A"/>
                </a:solidFill>
              </a:defRPr>
            </a:pPr>
            <a:r>
              <a:rPr dirty="0" err="1"/>
              <a:t>Mantención</a:t>
            </a:r>
            <a:r>
              <a:rPr dirty="0"/>
              <a:t> de </a:t>
            </a:r>
            <a:r>
              <a:rPr dirty="0" err="1"/>
              <a:t>infraestructura</a:t>
            </a:r>
            <a:r>
              <a:rPr dirty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  <a:defRPr sz="2000">
                <a:solidFill>
                  <a:srgbClr val="5A5A5A"/>
                </a:solidFill>
              </a:defRPr>
            </a:pPr>
            <a:r>
              <a:rPr dirty="0" err="1"/>
              <a:t>Recursos</a:t>
            </a:r>
            <a:r>
              <a:rPr dirty="0"/>
              <a:t> </a:t>
            </a:r>
            <a:r>
              <a:rPr dirty="0" err="1"/>
              <a:t>pedagógicos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14400" y="2265548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004D2B"/>
                </a:solidFill>
              </a:rPr>
              <a:t>Desafíos 2026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3179948"/>
            <a:ext cx="694944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 sz="2000">
                <a:solidFill>
                  <a:srgbClr val="5A5A5A"/>
                </a:solidFill>
              </a:defRPr>
            </a:pPr>
            <a:r>
              <a:rPr dirty="0" err="1"/>
              <a:t>Consolidar</a:t>
            </a:r>
            <a:r>
              <a:rPr dirty="0"/>
              <a:t> </a:t>
            </a:r>
            <a:r>
              <a:rPr dirty="0" err="1"/>
              <a:t>planificación</a:t>
            </a:r>
            <a:r>
              <a:rPr dirty="0"/>
              <a:t> </a:t>
            </a:r>
            <a:r>
              <a:rPr dirty="0" err="1"/>
              <a:t>pedagógica</a:t>
            </a:r>
            <a:r>
              <a:rPr dirty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  <a:defRPr sz="2000">
                <a:solidFill>
                  <a:srgbClr val="5A5A5A"/>
                </a:solidFill>
              </a:defRPr>
            </a:pPr>
            <a:r>
              <a:rPr dirty="0" err="1"/>
              <a:t>Fortalecer</a:t>
            </a:r>
            <a:r>
              <a:rPr dirty="0"/>
              <a:t> </a:t>
            </a:r>
            <a:r>
              <a:rPr dirty="0" err="1"/>
              <a:t>coherencia</a:t>
            </a:r>
            <a:r>
              <a:rPr dirty="0"/>
              <a:t> </a:t>
            </a:r>
            <a:r>
              <a:rPr dirty="0" err="1"/>
              <a:t>institucional</a:t>
            </a:r>
            <a:r>
              <a:rPr dirty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  <a:defRPr sz="2000">
                <a:solidFill>
                  <a:srgbClr val="5A5A5A"/>
                </a:solidFill>
              </a:defRPr>
            </a:pPr>
            <a:r>
              <a:rPr dirty="0" err="1"/>
              <a:t>Mejorar</a:t>
            </a:r>
            <a:r>
              <a:rPr dirty="0"/>
              <a:t> </a:t>
            </a:r>
            <a:r>
              <a:rPr dirty="0" err="1"/>
              <a:t>comunicación</a:t>
            </a:r>
            <a:r>
              <a:rPr dirty="0"/>
              <a:t> </a:t>
            </a:r>
            <a:r>
              <a:rPr dirty="0" err="1"/>
              <a:t>interna</a:t>
            </a:r>
            <a:r>
              <a:rPr dirty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  <a:defRPr sz="2000">
                <a:solidFill>
                  <a:srgbClr val="5A5A5A"/>
                </a:solidFill>
              </a:defRPr>
            </a:pPr>
            <a:r>
              <a:rPr dirty="0" err="1"/>
              <a:t>Optimizar</a:t>
            </a:r>
            <a:r>
              <a:rPr dirty="0"/>
              <a:t> </a:t>
            </a:r>
            <a:r>
              <a:rPr dirty="0" err="1"/>
              <a:t>uso</a:t>
            </a:r>
            <a:r>
              <a:rPr dirty="0"/>
              <a:t> de </a:t>
            </a:r>
            <a:r>
              <a:rPr dirty="0" err="1"/>
              <a:t>recursos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914400" y="2011680"/>
            <a:ext cx="73152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4000" b="1">
                <a:solidFill>
                  <a:srgbClr val="004D2B"/>
                </a:solidFill>
              </a:rPr>
              <a:t>Cierre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347472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2000">
                <a:solidFill>
                  <a:srgbClr val="5A5A5A"/>
                </a:solidFill>
              </a:rPr>
              <a:t>Compromiso con la educación de calidad y el bienestar infantil.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5607" y="4159875"/>
            <a:ext cx="3712786" cy="208501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158837" y="2297084"/>
            <a:ext cx="295101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800" b="1" dirty="0" err="1">
                <a:solidFill>
                  <a:srgbClr val="004D2B"/>
                </a:solidFill>
              </a:rPr>
              <a:t>Introducción</a:t>
            </a:r>
            <a:endParaRPr sz="2800" b="1" dirty="0">
              <a:solidFill>
                <a:srgbClr val="004D2B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98567" y="3020291"/>
            <a:ext cx="5746865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 sz="2000">
                <a:solidFill>
                  <a:srgbClr val="5A5A5A"/>
                </a:solidFill>
              </a:defRPr>
            </a:pPr>
            <a:r>
              <a:rPr dirty="0" err="1"/>
              <a:t>Presentación</a:t>
            </a:r>
            <a:r>
              <a:rPr dirty="0"/>
              <a:t> de la </a:t>
            </a:r>
            <a:r>
              <a:rPr dirty="0" err="1"/>
              <a:t>gestión</a:t>
            </a:r>
            <a:r>
              <a:rPr dirty="0"/>
              <a:t> </a:t>
            </a:r>
            <a:r>
              <a:rPr dirty="0" err="1"/>
              <a:t>institucional</a:t>
            </a:r>
            <a:r>
              <a:rPr dirty="0"/>
              <a:t> </a:t>
            </a:r>
            <a:r>
              <a:rPr dirty="0" err="1"/>
              <a:t>correspondiente</a:t>
            </a:r>
            <a:r>
              <a:rPr dirty="0"/>
              <a:t> al </a:t>
            </a:r>
            <a:r>
              <a:rPr dirty="0" err="1"/>
              <a:t>año</a:t>
            </a:r>
            <a:r>
              <a:rPr dirty="0"/>
              <a:t> 2025.</a:t>
            </a:r>
          </a:p>
          <a:p>
            <a:pPr algn="just">
              <a:defRPr sz="2000">
                <a:solidFill>
                  <a:srgbClr val="5A5A5A"/>
                </a:solidFill>
              </a:defRPr>
            </a:pPr>
            <a:r>
              <a:rPr dirty="0" err="1"/>
              <a:t>Cumplimiento</a:t>
            </a:r>
            <a:r>
              <a:rPr dirty="0"/>
              <a:t> de </a:t>
            </a:r>
            <a:r>
              <a:rPr dirty="0" err="1"/>
              <a:t>normativa</a:t>
            </a:r>
            <a:r>
              <a:rPr dirty="0"/>
              <a:t> del </a:t>
            </a:r>
            <a:r>
              <a:rPr dirty="0" err="1"/>
              <a:t>Ministerio</a:t>
            </a:r>
            <a:r>
              <a:rPr dirty="0"/>
              <a:t> de </a:t>
            </a:r>
            <a:r>
              <a:rPr dirty="0" err="1"/>
              <a:t>Educación</a:t>
            </a:r>
            <a:r>
              <a:rPr dirty="0"/>
              <a:t>.</a:t>
            </a:r>
          </a:p>
          <a:p>
            <a:pPr algn="just">
              <a:defRPr sz="2000">
                <a:solidFill>
                  <a:srgbClr val="5A5A5A"/>
                </a:solidFill>
              </a:defRPr>
            </a:pPr>
            <a:r>
              <a:rPr dirty="0" err="1"/>
              <a:t>Enfoque</a:t>
            </a:r>
            <a:r>
              <a:rPr dirty="0"/>
              <a:t> </a:t>
            </a:r>
            <a:r>
              <a:rPr dirty="0" err="1"/>
              <a:t>en</a:t>
            </a:r>
            <a:r>
              <a:rPr dirty="0"/>
              <a:t> </a:t>
            </a:r>
            <a:r>
              <a:rPr dirty="0" err="1"/>
              <a:t>aprendizaje</a:t>
            </a:r>
            <a:r>
              <a:rPr dirty="0"/>
              <a:t>, </a:t>
            </a:r>
            <a:r>
              <a:rPr dirty="0" err="1"/>
              <a:t>bienestar</a:t>
            </a:r>
            <a:r>
              <a:rPr dirty="0"/>
              <a:t> y </a:t>
            </a:r>
            <a:r>
              <a:rPr dirty="0" err="1"/>
              <a:t>gestión</a:t>
            </a:r>
            <a:r>
              <a:rPr dirty="0"/>
              <a:t> del </a:t>
            </a:r>
            <a:r>
              <a:rPr dirty="0" err="1"/>
              <a:t>establecimiento</a:t>
            </a:r>
            <a:r>
              <a:rPr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671472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97280" y="2518756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 dirty="0" err="1">
                <a:solidFill>
                  <a:srgbClr val="004D2B"/>
                </a:solidFill>
              </a:rPr>
              <a:t>Contexto</a:t>
            </a:r>
            <a:r>
              <a:rPr sz="2800" b="1" dirty="0">
                <a:solidFill>
                  <a:srgbClr val="004D2B"/>
                </a:solidFill>
              </a:rPr>
              <a:t> del </a:t>
            </a:r>
            <a:r>
              <a:rPr sz="2800" b="1" dirty="0" err="1">
                <a:solidFill>
                  <a:srgbClr val="004D2B"/>
                </a:solidFill>
              </a:rPr>
              <a:t>Establecimiento</a:t>
            </a:r>
            <a:endParaRPr sz="2800" b="1" dirty="0">
              <a:solidFill>
                <a:srgbClr val="004D2B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97280" y="3283527"/>
            <a:ext cx="694944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  <a:defRPr sz="2000">
                <a:solidFill>
                  <a:srgbClr val="5A5A5A"/>
                </a:solidFill>
              </a:defRPr>
            </a:pPr>
            <a:r>
              <a:rPr dirty="0" err="1"/>
              <a:t>Establecimiento</a:t>
            </a:r>
            <a:r>
              <a:rPr dirty="0"/>
              <a:t> particular </a:t>
            </a:r>
            <a:r>
              <a:rPr dirty="0" err="1"/>
              <a:t>subvencionado</a:t>
            </a:r>
            <a:r>
              <a:rPr dirty="0"/>
              <a:t>.</a:t>
            </a:r>
          </a:p>
          <a:p>
            <a:pPr marL="342900" indent="-342900" algn="just">
              <a:buFont typeface="Arial" panose="020B0604020202020204" pitchFamily="34" charset="0"/>
              <a:buChar char="•"/>
              <a:defRPr sz="2000">
                <a:solidFill>
                  <a:srgbClr val="5A5A5A"/>
                </a:solidFill>
              </a:defRPr>
            </a:pPr>
            <a:r>
              <a:rPr dirty="0" err="1"/>
              <a:t>Niveles</a:t>
            </a:r>
            <a:r>
              <a:rPr dirty="0"/>
              <a:t>: Medio Mayor, </a:t>
            </a:r>
            <a:r>
              <a:rPr dirty="0" err="1"/>
              <a:t>Prekínder</a:t>
            </a:r>
            <a:r>
              <a:rPr dirty="0"/>
              <a:t> y </a:t>
            </a:r>
            <a:r>
              <a:rPr dirty="0" err="1"/>
              <a:t>Kínder</a:t>
            </a:r>
            <a:r>
              <a:rPr dirty="0"/>
              <a:t>.</a:t>
            </a:r>
          </a:p>
          <a:p>
            <a:pPr marL="342900" indent="-342900" algn="just">
              <a:buFont typeface="Arial" panose="020B0604020202020204" pitchFamily="34" charset="0"/>
              <a:buChar char="•"/>
              <a:defRPr sz="2000">
                <a:solidFill>
                  <a:srgbClr val="5A5A5A"/>
                </a:solidFill>
              </a:defRPr>
            </a:pPr>
            <a:r>
              <a:rPr dirty="0" err="1"/>
              <a:t>Atención</a:t>
            </a:r>
            <a:r>
              <a:rPr dirty="0"/>
              <a:t> </a:t>
            </a:r>
            <a:r>
              <a:rPr dirty="0" err="1"/>
              <a:t>en</a:t>
            </a:r>
            <a:r>
              <a:rPr dirty="0"/>
              <a:t> </a:t>
            </a:r>
            <a:r>
              <a:rPr dirty="0" err="1"/>
              <a:t>jornada</a:t>
            </a:r>
            <a:r>
              <a:rPr dirty="0"/>
              <a:t> </a:t>
            </a:r>
            <a:r>
              <a:rPr dirty="0" err="1"/>
              <a:t>mañana</a:t>
            </a:r>
            <a:r>
              <a:rPr dirty="0"/>
              <a:t> y </a:t>
            </a:r>
            <a:r>
              <a:rPr dirty="0" err="1"/>
              <a:t>tarde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64771" y="225552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 dirty="0" err="1">
                <a:solidFill>
                  <a:srgbClr val="004D2B"/>
                </a:solidFill>
              </a:rPr>
              <a:t>Focos</a:t>
            </a:r>
            <a:r>
              <a:rPr sz="2800" b="1" dirty="0">
                <a:solidFill>
                  <a:srgbClr val="004D2B"/>
                </a:solidFill>
              </a:rPr>
              <a:t> de </a:t>
            </a:r>
            <a:r>
              <a:rPr sz="2800" b="1" dirty="0" err="1">
                <a:solidFill>
                  <a:srgbClr val="004D2B"/>
                </a:solidFill>
              </a:rPr>
              <a:t>Gestión</a:t>
            </a:r>
            <a:r>
              <a:rPr sz="2800" b="1" dirty="0">
                <a:solidFill>
                  <a:srgbClr val="004D2B"/>
                </a:solidFill>
              </a:rPr>
              <a:t> 2025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64771" y="3020291"/>
            <a:ext cx="6949440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 sz="2000">
                <a:solidFill>
                  <a:srgbClr val="5A5A5A"/>
                </a:solidFill>
              </a:defRPr>
            </a:pPr>
            <a:r>
              <a:rPr dirty="0" err="1"/>
              <a:t>Fortalecimiento</a:t>
            </a:r>
            <a:r>
              <a:rPr dirty="0"/>
              <a:t> de la </a:t>
            </a:r>
            <a:r>
              <a:rPr dirty="0" err="1"/>
              <a:t>planificación</a:t>
            </a:r>
            <a:r>
              <a:rPr dirty="0"/>
              <a:t> </a:t>
            </a:r>
            <a:r>
              <a:rPr dirty="0" err="1"/>
              <a:t>pedagógica</a:t>
            </a:r>
            <a:r>
              <a:rPr dirty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  <a:defRPr sz="2000">
                <a:solidFill>
                  <a:srgbClr val="5A5A5A"/>
                </a:solidFill>
              </a:defRPr>
            </a:pPr>
            <a:r>
              <a:rPr dirty="0" err="1"/>
              <a:t>Mejora</a:t>
            </a:r>
            <a:r>
              <a:rPr dirty="0"/>
              <a:t> de la </a:t>
            </a:r>
            <a:r>
              <a:rPr dirty="0" err="1"/>
              <a:t>mediación</a:t>
            </a:r>
            <a:r>
              <a:rPr dirty="0"/>
              <a:t> y </a:t>
            </a:r>
            <a:r>
              <a:rPr dirty="0" err="1"/>
              <a:t>trabajo</a:t>
            </a:r>
            <a:r>
              <a:rPr dirty="0"/>
              <a:t> </a:t>
            </a:r>
            <a:r>
              <a:rPr dirty="0" err="1"/>
              <a:t>en</a:t>
            </a:r>
            <a:r>
              <a:rPr dirty="0"/>
              <a:t> aula.</a:t>
            </a:r>
          </a:p>
          <a:p>
            <a:pPr marL="342900" indent="-342900">
              <a:buFont typeface="Arial" panose="020B0604020202020204" pitchFamily="34" charset="0"/>
              <a:buChar char="•"/>
              <a:defRPr sz="2000">
                <a:solidFill>
                  <a:srgbClr val="5A5A5A"/>
                </a:solidFill>
              </a:defRPr>
            </a:pPr>
            <a:r>
              <a:rPr dirty="0" err="1"/>
              <a:t>Claridad</a:t>
            </a:r>
            <a:r>
              <a:rPr dirty="0"/>
              <a:t> </a:t>
            </a:r>
            <a:r>
              <a:rPr dirty="0" err="1"/>
              <a:t>en</a:t>
            </a:r>
            <a:r>
              <a:rPr dirty="0"/>
              <a:t> roles y </a:t>
            </a:r>
            <a:r>
              <a:rPr dirty="0" err="1"/>
              <a:t>organización</a:t>
            </a:r>
            <a:r>
              <a:rPr dirty="0"/>
              <a:t> </a:t>
            </a:r>
            <a:r>
              <a:rPr dirty="0" err="1"/>
              <a:t>institucional</a:t>
            </a:r>
            <a:r>
              <a:rPr dirty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  <a:defRPr sz="2000">
                <a:solidFill>
                  <a:srgbClr val="5A5A5A"/>
                </a:solidFill>
              </a:defRPr>
            </a:pPr>
            <a:r>
              <a:rPr dirty="0" err="1"/>
              <a:t>Fortalecimiento</a:t>
            </a:r>
            <a:r>
              <a:rPr dirty="0"/>
              <a:t> de la </a:t>
            </a:r>
            <a:r>
              <a:rPr dirty="0" err="1"/>
              <a:t>convivencia</a:t>
            </a:r>
            <a:r>
              <a:rPr dirty="0"/>
              <a:t> escolar.</a:t>
            </a:r>
          </a:p>
          <a:p>
            <a:pPr marL="342900" indent="-342900">
              <a:buFont typeface="Arial" panose="020B0604020202020204" pitchFamily="34" charset="0"/>
              <a:buChar char="•"/>
              <a:defRPr sz="2000">
                <a:solidFill>
                  <a:srgbClr val="5A5A5A"/>
                </a:solidFill>
              </a:defRPr>
            </a:pPr>
            <a:r>
              <a:rPr dirty="0" err="1"/>
              <a:t>Vinculación</a:t>
            </a:r>
            <a:r>
              <a:rPr dirty="0"/>
              <a:t> con las </a:t>
            </a:r>
            <a:r>
              <a:rPr dirty="0" err="1"/>
              <a:t>familias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31520" y="1742902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004D2B"/>
                </a:solidFill>
              </a:rPr>
              <a:t>Gestión Pedagógica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2657302"/>
            <a:ext cx="694944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 sz="2000">
                <a:solidFill>
                  <a:srgbClr val="5A5A5A"/>
                </a:solidFill>
              </a:defRPr>
            </a:pPr>
            <a:r>
              <a:rPr dirty="0" err="1"/>
              <a:t>Ajuste</a:t>
            </a:r>
            <a:r>
              <a:rPr dirty="0"/>
              <a:t> de </a:t>
            </a:r>
            <a:r>
              <a:rPr dirty="0" err="1"/>
              <a:t>planificaciones</a:t>
            </a:r>
            <a:r>
              <a:rPr dirty="0"/>
              <a:t> con </a:t>
            </a:r>
            <a:r>
              <a:rPr dirty="0" err="1"/>
              <a:t>foco</a:t>
            </a:r>
            <a:r>
              <a:rPr dirty="0"/>
              <a:t> </a:t>
            </a:r>
            <a:r>
              <a:rPr dirty="0" err="1"/>
              <a:t>en</a:t>
            </a:r>
            <a:r>
              <a:rPr dirty="0"/>
              <a:t> </a:t>
            </a:r>
            <a:r>
              <a:rPr dirty="0" err="1"/>
              <a:t>aprendizaje</a:t>
            </a:r>
            <a:r>
              <a:rPr dirty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  <a:defRPr sz="2000">
                <a:solidFill>
                  <a:srgbClr val="5A5A5A"/>
                </a:solidFill>
              </a:defRPr>
            </a:pPr>
            <a:r>
              <a:rPr dirty="0" err="1"/>
              <a:t>Disminución</a:t>
            </a:r>
            <a:r>
              <a:rPr dirty="0"/>
              <a:t> de </a:t>
            </a:r>
            <a:r>
              <a:rPr dirty="0" err="1"/>
              <a:t>actividades</a:t>
            </a:r>
            <a:r>
              <a:rPr dirty="0"/>
              <a:t> </a:t>
            </a:r>
            <a:r>
              <a:rPr dirty="0" err="1"/>
              <a:t>poco</a:t>
            </a:r>
            <a:r>
              <a:rPr dirty="0"/>
              <a:t> </a:t>
            </a:r>
            <a:r>
              <a:rPr dirty="0" err="1"/>
              <a:t>significativas</a:t>
            </a:r>
            <a:r>
              <a:rPr dirty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  <a:defRPr sz="2000">
                <a:solidFill>
                  <a:srgbClr val="5A5A5A"/>
                </a:solidFill>
              </a:defRPr>
            </a:pPr>
            <a:r>
              <a:rPr dirty="0" err="1"/>
              <a:t>Uso</a:t>
            </a:r>
            <a:r>
              <a:rPr dirty="0"/>
              <a:t> del </a:t>
            </a:r>
            <a:r>
              <a:rPr dirty="0" err="1"/>
              <a:t>juego</a:t>
            </a:r>
            <a:r>
              <a:rPr dirty="0"/>
              <a:t> </a:t>
            </a:r>
            <a:r>
              <a:rPr dirty="0" err="1"/>
              <a:t>como</a:t>
            </a:r>
            <a:r>
              <a:rPr dirty="0"/>
              <a:t> </a:t>
            </a:r>
            <a:r>
              <a:rPr dirty="0" err="1"/>
              <a:t>estrategia</a:t>
            </a:r>
            <a:r>
              <a:rPr dirty="0"/>
              <a:t> base.</a:t>
            </a:r>
          </a:p>
          <a:p>
            <a:pPr marL="342900" indent="-342900">
              <a:buFont typeface="Arial" panose="020B0604020202020204" pitchFamily="34" charset="0"/>
              <a:buChar char="•"/>
              <a:defRPr sz="2000">
                <a:solidFill>
                  <a:srgbClr val="5A5A5A"/>
                </a:solidFill>
              </a:defRPr>
            </a:pPr>
            <a:r>
              <a:rPr dirty="0" err="1"/>
              <a:t>Participación</a:t>
            </a:r>
            <a:r>
              <a:rPr dirty="0"/>
              <a:t> </a:t>
            </a:r>
            <a:r>
              <a:rPr dirty="0" err="1"/>
              <a:t>activa</a:t>
            </a:r>
            <a:r>
              <a:rPr dirty="0"/>
              <a:t> de </a:t>
            </a:r>
            <a:r>
              <a:rPr dirty="0" err="1"/>
              <a:t>los</a:t>
            </a:r>
            <a:r>
              <a:rPr dirty="0"/>
              <a:t> </a:t>
            </a:r>
            <a:r>
              <a:rPr dirty="0" err="1"/>
              <a:t>estudiantes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97280" y="2424545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 dirty="0" err="1">
                <a:solidFill>
                  <a:srgbClr val="004D2B"/>
                </a:solidFill>
              </a:rPr>
              <a:t>Gestión</a:t>
            </a:r>
            <a:r>
              <a:rPr sz="2800" b="1" dirty="0">
                <a:solidFill>
                  <a:srgbClr val="004D2B"/>
                </a:solidFill>
              </a:rPr>
              <a:t> del </a:t>
            </a:r>
            <a:r>
              <a:rPr sz="2800" b="1" dirty="0" err="1">
                <a:solidFill>
                  <a:srgbClr val="004D2B"/>
                </a:solidFill>
              </a:rPr>
              <a:t>Equipo</a:t>
            </a:r>
            <a:endParaRPr sz="2800" b="1" dirty="0">
              <a:solidFill>
                <a:srgbClr val="004D2B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97280" y="3338945"/>
            <a:ext cx="694944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 sz="2000">
                <a:solidFill>
                  <a:srgbClr val="5A5A5A"/>
                </a:solidFill>
              </a:defRPr>
            </a:pPr>
            <a:r>
              <a:rPr dirty="0" err="1"/>
              <a:t>Consejos</a:t>
            </a:r>
            <a:r>
              <a:rPr dirty="0"/>
              <a:t> </a:t>
            </a:r>
            <a:r>
              <a:rPr dirty="0" err="1"/>
              <a:t>técnicos</a:t>
            </a:r>
            <a:r>
              <a:rPr dirty="0"/>
              <a:t> con </a:t>
            </a:r>
            <a:r>
              <a:rPr dirty="0" err="1"/>
              <a:t>foco</a:t>
            </a:r>
            <a:r>
              <a:rPr dirty="0"/>
              <a:t> </a:t>
            </a:r>
            <a:r>
              <a:rPr dirty="0" err="1"/>
              <a:t>pedagógico</a:t>
            </a:r>
            <a:r>
              <a:rPr dirty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  <a:defRPr sz="2000">
                <a:solidFill>
                  <a:srgbClr val="5A5A5A"/>
                </a:solidFill>
              </a:defRPr>
            </a:pPr>
            <a:r>
              <a:rPr dirty="0" err="1"/>
              <a:t>Acompañamiento</a:t>
            </a:r>
            <a:r>
              <a:rPr dirty="0"/>
              <a:t> a </a:t>
            </a:r>
            <a:r>
              <a:rPr dirty="0" err="1"/>
              <a:t>educadoras</a:t>
            </a:r>
            <a:r>
              <a:rPr dirty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  <a:defRPr sz="2000">
                <a:solidFill>
                  <a:srgbClr val="5A5A5A"/>
                </a:solidFill>
              </a:defRPr>
            </a:pPr>
            <a:r>
              <a:rPr dirty="0" err="1"/>
              <a:t>Instalación</a:t>
            </a:r>
            <a:r>
              <a:rPr dirty="0"/>
              <a:t> de </a:t>
            </a:r>
            <a:r>
              <a:rPr dirty="0" err="1"/>
              <a:t>criterios</a:t>
            </a:r>
            <a:r>
              <a:rPr dirty="0"/>
              <a:t> </a:t>
            </a:r>
            <a:r>
              <a:rPr dirty="0" err="1"/>
              <a:t>comunes</a:t>
            </a:r>
            <a:r>
              <a:rPr dirty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  <a:defRPr sz="2000">
                <a:solidFill>
                  <a:srgbClr val="5A5A5A"/>
                </a:solidFill>
              </a:defRPr>
            </a:pPr>
            <a:r>
              <a:rPr dirty="0" err="1"/>
              <a:t>Abordaje</a:t>
            </a:r>
            <a:r>
              <a:rPr dirty="0"/>
              <a:t> de </a:t>
            </a:r>
            <a:r>
              <a:rPr dirty="0" err="1"/>
              <a:t>situaciones</a:t>
            </a:r>
            <a:r>
              <a:rPr dirty="0"/>
              <a:t> </a:t>
            </a:r>
            <a:r>
              <a:rPr dirty="0" err="1"/>
              <a:t>complejas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14400" y="2237839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 dirty="0" err="1">
                <a:solidFill>
                  <a:srgbClr val="004D2B"/>
                </a:solidFill>
              </a:rPr>
              <a:t>Convivencia</a:t>
            </a:r>
            <a:r>
              <a:rPr sz="2800" b="1" dirty="0">
                <a:solidFill>
                  <a:srgbClr val="004D2B"/>
                </a:solidFill>
              </a:rPr>
              <a:t> Escolar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3152239"/>
            <a:ext cx="694944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 sz="2000">
                <a:solidFill>
                  <a:srgbClr val="5A5A5A"/>
                </a:solidFill>
              </a:defRPr>
            </a:pPr>
            <a:r>
              <a:rPr dirty="0" err="1"/>
              <a:t>Promoción</a:t>
            </a:r>
            <a:r>
              <a:rPr dirty="0"/>
              <a:t> del </a:t>
            </a:r>
            <a:r>
              <a:rPr dirty="0" err="1"/>
              <a:t>buen</a:t>
            </a:r>
            <a:r>
              <a:rPr dirty="0"/>
              <a:t> </a:t>
            </a:r>
            <a:r>
              <a:rPr dirty="0" err="1"/>
              <a:t>trato</a:t>
            </a:r>
            <a:r>
              <a:rPr dirty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  <a:defRPr sz="2000">
                <a:solidFill>
                  <a:srgbClr val="5A5A5A"/>
                </a:solidFill>
              </a:defRPr>
            </a:pPr>
            <a:r>
              <a:rPr dirty="0" err="1"/>
              <a:t>Intervención</a:t>
            </a:r>
            <a:r>
              <a:rPr dirty="0"/>
              <a:t> </a:t>
            </a:r>
            <a:r>
              <a:rPr dirty="0" err="1"/>
              <a:t>oportuna</a:t>
            </a:r>
            <a:r>
              <a:rPr dirty="0"/>
              <a:t> </a:t>
            </a:r>
            <a:r>
              <a:rPr dirty="0" err="1"/>
              <a:t>en</a:t>
            </a:r>
            <a:r>
              <a:rPr dirty="0"/>
              <a:t> </a:t>
            </a:r>
            <a:r>
              <a:rPr dirty="0" err="1"/>
              <a:t>conflictos</a:t>
            </a:r>
            <a:r>
              <a:rPr dirty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  <a:defRPr sz="2000">
                <a:solidFill>
                  <a:srgbClr val="5A5A5A"/>
                </a:solidFill>
              </a:defRPr>
            </a:pPr>
            <a:r>
              <a:rPr dirty="0" err="1"/>
              <a:t>Apoyo</a:t>
            </a:r>
            <a:r>
              <a:rPr dirty="0"/>
              <a:t> a </a:t>
            </a:r>
            <a:r>
              <a:rPr dirty="0" err="1"/>
              <a:t>estudiantes</a:t>
            </a:r>
            <a:r>
              <a:rPr dirty="0"/>
              <a:t> y </a:t>
            </a:r>
            <a:r>
              <a:rPr dirty="0" err="1"/>
              <a:t>familias</a:t>
            </a:r>
            <a:r>
              <a:rPr dirty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  <a:defRPr sz="2000">
                <a:solidFill>
                  <a:srgbClr val="5A5A5A"/>
                </a:solidFill>
              </a:defRPr>
            </a:pPr>
            <a:r>
              <a:rPr dirty="0" err="1"/>
              <a:t>Trabajo</a:t>
            </a:r>
            <a:r>
              <a:rPr dirty="0"/>
              <a:t> </a:t>
            </a:r>
            <a:r>
              <a:rPr dirty="0" err="1"/>
              <a:t>coordinado</a:t>
            </a:r>
            <a:r>
              <a:rPr dirty="0"/>
              <a:t> con </a:t>
            </a:r>
            <a:r>
              <a:rPr dirty="0" err="1"/>
              <a:t>convivencia</a:t>
            </a:r>
            <a:r>
              <a:rPr dirty="0"/>
              <a:t> escolar.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14400" y="2158538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 dirty="0" err="1">
                <a:solidFill>
                  <a:srgbClr val="004D2B"/>
                </a:solidFill>
              </a:rPr>
              <a:t>Relación</a:t>
            </a:r>
            <a:r>
              <a:rPr sz="2800" b="1" dirty="0">
                <a:solidFill>
                  <a:srgbClr val="004D2B"/>
                </a:solidFill>
              </a:rPr>
              <a:t> con </a:t>
            </a:r>
            <a:r>
              <a:rPr sz="2800" b="1" dirty="0" err="1">
                <a:solidFill>
                  <a:srgbClr val="004D2B"/>
                </a:solidFill>
              </a:rPr>
              <a:t>Familias</a:t>
            </a:r>
            <a:endParaRPr sz="2800" b="1" dirty="0">
              <a:solidFill>
                <a:srgbClr val="004D2B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14400" y="3311237"/>
            <a:ext cx="694944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 sz="2000">
                <a:solidFill>
                  <a:srgbClr val="5A5A5A"/>
                </a:solidFill>
              </a:defRPr>
            </a:pPr>
            <a:r>
              <a:rPr dirty="0" err="1"/>
              <a:t>Reuniones</a:t>
            </a:r>
            <a:r>
              <a:rPr dirty="0"/>
              <a:t> de </a:t>
            </a:r>
            <a:r>
              <a:rPr dirty="0" err="1"/>
              <a:t>apoderados</a:t>
            </a:r>
            <a:r>
              <a:rPr dirty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  <a:defRPr sz="2000">
                <a:solidFill>
                  <a:srgbClr val="5A5A5A"/>
                </a:solidFill>
              </a:defRPr>
            </a:pPr>
            <a:r>
              <a:rPr dirty="0" err="1"/>
              <a:t>Entrevistas</a:t>
            </a:r>
            <a:r>
              <a:rPr dirty="0"/>
              <a:t> </a:t>
            </a:r>
            <a:r>
              <a:rPr dirty="0" err="1"/>
              <a:t>individuales</a:t>
            </a:r>
            <a:r>
              <a:rPr dirty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  <a:defRPr sz="2000">
                <a:solidFill>
                  <a:srgbClr val="5A5A5A"/>
                </a:solidFill>
              </a:defRPr>
            </a:pPr>
            <a:r>
              <a:rPr dirty="0" err="1"/>
              <a:t>Comunicación</a:t>
            </a:r>
            <a:r>
              <a:rPr dirty="0"/>
              <a:t> </a:t>
            </a:r>
            <a:r>
              <a:rPr dirty="0" err="1"/>
              <a:t>institucional</a:t>
            </a:r>
            <a:r>
              <a:rPr dirty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  <a:defRPr sz="2000">
                <a:solidFill>
                  <a:srgbClr val="5A5A5A"/>
                </a:solidFill>
              </a:defRPr>
            </a:pPr>
            <a:r>
              <a:rPr dirty="0" err="1"/>
              <a:t>Participación</a:t>
            </a:r>
            <a:r>
              <a:rPr dirty="0"/>
              <a:t> </a:t>
            </a:r>
            <a:r>
              <a:rPr dirty="0" err="1"/>
              <a:t>en</a:t>
            </a:r>
            <a:r>
              <a:rPr dirty="0"/>
              <a:t> </a:t>
            </a:r>
            <a:r>
              <a:rPr dirty="0" err="1"/>
              <a:t>actividades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37062" y="2237839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 dirty="0" err="1">
                <a:solidFill>
                  <a:srgbClr val="004D2B"/>
                </a:solidFill>
              </a:rPr>
              <a:t>Gestión</a:t>
            </a:r>
            <a:r>
              <a:rPr sz="2800" b="1" dirty="0">
                <a:solidFill>
                  <a:srgbClr val="004D2B"/>
                </a:solidFill>
              </a:rPr>
              <a:t> de </a:t>
            </a:r>
            <a:r>
              <a:rPr sz="2800" b="1" dirty="0" err="1">
                <a:solidFill>
                  <a:srgbClr val="004D2B"/>
                </a:solidFill>
              </a:rPr>
              <a:t>Recursos</a:t>
            </a:r>
            <a:endParaRPr sz="2800" b="1" dirty="0">
              <a:solidFill>
                <a:srgbClr val="004D2B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37062" y="3152239"/>
            <a:ext cx="7395556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 sz="2000">
                <a:solidFill>
                  <a:srgbClr val="5A5A5A"/>
                </a:solidFill>
              </a:defRPr>
            </a:pPr>
            <a:r>
              <a:rPr dirty="0" err="1"/>
              <a:t>Ingresos</a:t>
            </a:r>
            <a:r>
              <a:rPr dirty="0"/>
              <a:t>: $687.559.652</a:t>
            </a:r>
          </a:p>
          <a:p>
            <a:pPr marL="342900" indent="-342900">
              <a:buFont typeface="Arial" panose="020B0604020202020204" pitchFamily="34" charset="0"/>
              <a:buChar char="•"/>
              <a:defRPr sz="2000">
                <a:solidFill>
                  <a:srgbClr val="5A5A5A"/>
                </a:solidFill>
              </a:defRPr>
            </a:pPr>
            <a:r>
              <a:rPr dirty="0" err="1"/>
              <a:t>Gastos</a:t>
            </a:r>
            <a:r>
              <a:rPr dirty="0"/>
              <a:t>: $678.408.737</a:t>
            </a:r>
          </a:p>
          <a:p>
            <a:pPr marL="342900" indent="-342900">
              <a:buFont typeface="Arial" panose="020B0604020202020204" pitchFamily="34" charset="0"/>
              <a:buChar char="•"/>
              <a:defRPr sz="2000">
                <a:solidFill>
                  <a:srgbClr val="5A5A5A"/>
                </a:solidFill>
              </a:defRPr>
            </a:pPr>
            <a:r>
              <a:rPr dirty="0" err="1"/>
              <a:t>Resultado</a:t>
            </a:r>
            <a:r>
              <a:rPr dirty="0"/>
              <a:t>: </a:t>
            </a:r>
            <a:r>
              <a:rPr dirty="0" err="1"/>
              <a:t>Superávit</a:t>
            </a:r>
            <a:r>
              <a:rPr dirty="0"/>
              <a:t> del </a:t>
            </a:r>
            <a:r>
              <a:rPr dirty="0" err="1"/>
              <a:t>periodo</a:t>
            </a:r>
            <a:r>
              <a:rPr dirty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  <a:defRPr sz="2000">
                <a:solidFill>
                  <a:srgbClr val="5A5A5A"/>
                </a:solidFill>
              </a:defRPr>
            </a:pPr>
            <a:r>
              <a:rPr dirty="0" err="1"/>
              <a:t>Uso</a:t>
            </a:r>
            <a:r>
              <a:rPr dirty="0"/>
              <a:t> de </a:t>
            </a:r>
            <a:r>
              <a:rPr dirty="0" err="1"/>
              <a:t>recursos</a:t>
            </a:r>
            <a:r>
              <a:rPr dirty="0"/>
              <a:t> </a:t>
            </a:r>
            <a:r>
              <a:rPr dirty="0" err="1"/>
              <a:t>en</a:t>
            </a:r>
            <a:r>
              <a:rPr dirty="0"/>
              <a:t> </a:t>
            </a:r>
            <a:r>
              <a:rPr dirty="0" err="1"/>
              <a:t>función</a:t>
            </a:r>
            <a:r>
              <a:rPr dirty="0"/>
              <a:t> de </a:t>
            </a:r>
            <a:r>
              <a:rPr dirty="0" err="1"/>
              <a:t>necesidades</a:t>
            </a:r>
            <a:r>
              <a:rPr dirty="0"/>
              <a:t> </a:t>
            </a:r>
            <a:r>
              <a:rPr dirty="0" err="1"/>
              <a:t>institucionales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186</TotalTime>
  <Words>263</Words>
  <Application>Microsoft Office PowerPoint</Application>
  <PresentationFormat>Presentación en pantalla (4:3)</PresentationFormat>
  <Paragraphs>53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6" baseType="lpstr">
      <vt:lpstr>Arial</vt:lpstr>
      <vt:lpstr>Trebuchet MS</vt:lpstr>
      <vt:lpstr>Wingdings 3</vt:lpstr>
      <vt:lpstr>Faceta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subject/>
  <dc:creator>LISA</dc:creator>
  <cp:keywords/>
  <dc:description>generated using python-pptx</dc:description>
  <cp:lastModifiedBy>LISA</cp:lastModifiedBy>
  <cp:revision>4</cp:revision>
  <dcterms:created xsi:type="dcterms:W3CDTF">2013-01-27T09:14:16Z</dcterms:created>
  <dcterms:modified xsi:type="dcterms:W3CDTF">2026-03-30T18:54:34Z</dcterms:modified>
  <cp:category/>
</cp:coreProperties>
</file>